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 Heavy" charset="1" panose="00000A00000000000000"/>
      <p:regular r:id="rId22"/>
    </p:embeddedFont>
    <p:embeddedFont>
      <p:font typeface="DM Sans" charset="1" panose="00000000000000000000"/>
      <p:regular r:id="rId23"/>
    </p:embeddedFont>
    <p:embeddedFont>
      <p:font typeface="DM Sans Bold" charset="1" panose="00000000000000000000"/>
      <p:regular r:id="rId24"/>
    </p:embeddedFont>
    <p:embeddedFont>
      <p:font typeface="Montserrat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jpeg" Type="http://schemas.openxmlformats.org/officeDocument/2006/relationships/image"/><Relationship Id="rId4" Target="../media/VAG7RH7cKHw.mp4" Type="http://schemas.openxmlformats.org/officeDocument/2006/relationships/video"/><Relationship Id="rId5" Target="../media/VAG7RH7cKHw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26647" y="2270612"/>
            <a:ext cx="6030032" cy="6477574"/>
          </a:xfrm>
          <a:custGeom>
            <a:avLst/>
            <a:gdLst/>
            <a:ahLst/>
            <a:cxnLst/>
            <a:rect r="r" b="b" t="t" l="l"/>
            <a:pathLst>
              <a:path h="6477574" w="6030032">
                <a:moveTo>
                  <a:pt x="0" y="0"/>
                </a:moveTo>
                <a:lnTo>
                  <a:pt x="6030033" y="0"/>
                </a:lnTo>
                <a:lnTo>
                  <a:pt x="6030033" y="6477574"/>
                </a:lnTo>
                <a:lnTo>
                  <a:pt x="0" y="6477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5874" y="2489687"/>
            <a:ext cx="8826831" cy="387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9"/>
              </a:lnSpc>
            </a:pPr>
            <a:r>
              <a:rPr lang="en-US" sz="9999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PROFLENS AUC</a:t>
            </a:r>
          </a:p>
          <a:p>
            <a:pPr algn="l">
              <a:lnSpc>
                <a:spcPts val="100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15874" y="5178406"/>
            <a:ext cx="8203811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Professor &amp; Course Review Platform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Made by AUC Students, for AUC Students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5454" y="6599545"/>
            <a:ext cx="8707671" cy="207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999" spc="71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Completed By:</a:t>
            </a:r>
          </a:p>
          <a:p>
            <a:pPr algn="just">
              <a:lnSpc>
                <a:spcPts val="4199"/>
              </a:lnSpc>
            </a:pPr>
            <a:r>
              <a:rPr lang="en-US" b="true" sz="2999" spc="71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Youssef Elmahdy - 900212370</a:t>
            </a:r>
          </a:p>
          <a:p>
            <a:pPr algn="just">
              <a:lnSpc>
                <a:spcPts val="4199"/>
              </a:lnSpc>
            </a:pPr>
            <a:r>
              <a:rPr lang="en-US" b="true" sz="2999" spc="71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Mariam Shoukry - 900221804</a:t>
            </a:r>
          </a:p>
          <a:p>
            <a:pPr algn="just">
              <a:lnSpc>
                <a:spcPts val="4199"/>
              </a:lnSpc>
            </a:pPr>
            <a:r>
              <a:rPr lang="en-US" b="true" sz="2999" spc="71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Youssef Anan - 900211132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4699" y="6244826"/>
            <a:ext cx="717929" cy="724516"/>
          </a:xfrm>
          <a:custGeom>
            <a:avLst/>
            <a:gdLst/>
            <a:ahLst/>
            <a:cxnLst/>
            <a:rect r="r" b="b" t="t" l="l"/>
            <a:pathLst>
              <a:path h="724516" w="717929">
                <a:moveTo>
                  <a:pt x="0" y="0"/>
                </a:moveTo>
                <a:lnTo>
                  <a:pt x="717930" y="0"/>
                </a:lnTo>
                <a:lnTo>
                  <a:pt x="717930" y="724516"/>
                </a:lnTo>
                <a:lnTo>
                  <a:pt x="0" y="724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52680" y="2833173"/>
            <a:ext cx="6316417" cy="5638837"/>
          </a:xfrm>
          <a:custGeom>
            <a:avLst/>
            <a:gdLst/>
            <a:ahLst/>
            <a:cxnLst/>
            <a:rect r="r" b="b" t="t" l="l"/>
            <a:pathLst>
              <a:path h="5638837" w="6316417">
                <a:moveTo>
                  <a:pt x="0" y="0"/>
                </a:moveTo>
                <a:lnTo>
                  <a:pt x="6316417" y="0"/>
                </a:lnTo>
                <a:lnTo>
                  <a:pt x="6316417" y="5638837"/>
                </a:lnTo>
                <a:lnTo>
                  <a:pt x="0" y="5638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97799" y="1867044"/>
            <a:ext cx="7307152" cy="176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6"/>
              </a:lnSpc>
            </a:pPr>
            <a:r>
              <a:rPr lang="en-US" sz="6699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Database &amp; API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3287" y="4077050"/>
            <a:ext cx="7307152" cy="3537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Collections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: Users, Professors, Courses, Reviews</a:t>
            </a:r>
          </a:p>
          <a:p>
            <a:pPr algn="l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RESTful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endpoints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for CRUD operations</a:t>
            </a:r>
          </a:p>
          <a:p>
            <a:pPr algn="l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Search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endpoints for real-time lookups</a:t>
            </a:r>
          </a:p>
          <a:p>
            <a:pPr algn="l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Auth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endpoints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for secure token flow</a:t>
            </a:r>
          </a:p>
          <a:p>
            <a:pPr algn="l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Health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check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endpoint for uptime monitoring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89979" y="1832581"/>
            <a:ext cx="9708041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b="true" sz="650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SECURITY FEATURES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14086" y="3314065"/>
            <a:ext cx="10059828" cy="344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Password hashing using bcrypt</a:t>
            </a:r>
          </a:p>
          <a:p>
            <a:pPr algn="ctr">
              <a:lnSpc>
                <a:spcPts val="5600"/>
              </a:lnSpc>
            </a:pP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 validation via express-validator</a:t>
            </a:r>
          </a:p>
          <a:p>
            <a:pPr algn="ctr">
              <a:lnSpc>
                <a:spcPts val="5600"/>
              </a:lnSpc>
            </a:pP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Helmet for secure headers</a:t>
            </a:r>
          </a:p>
          <a:p>
            <a:pPr algn="ctr">
              <a:lnSpc>
                <a:spcPts val="5600"/>
              </a:lnSpc>
            </a:pP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Rate limiting on sensitive endpoints</a:t>
            </a:r>
          </a:p>
          <a:p>
            <a:pPr algn="ctr">
              <a:lnSpc>
                <a:spcPts val="5600"/>
              </a:lnSpc>
            </a:pP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CORS configuration for controlled access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69234" y="8449152"/>
            <a:ext cx="1052409" cy="263102"/>
          </a:xfrm>
          <a:custGeom>
            <a:avLst/>
            <a:gdLst/>
            <a:ahLst/>
            <a:cxnLst/>
            <a:rect r="r" b="b" t="t" l="l"/>
            <a:pathLst>
              <a:path h="263102" w="1052409">
                <a:moveTo>
                  <a:pt x="0" y="0"/>
                </a:moveTo>
                <a:lnTo>
                  <a:pt x="1052409" y="0"/>
                </a:lnTo>
                <a:lnTo>
                  <a:pt x="1052409" y="263102"/>
                </a:lnTo>
                <a:lnTo>
                  <a:pt x="0" y="26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7799" y="4423954"/>
            <a:ext cx="5410503" cy="3875888"/>
          </a:xfrm>
          <a:custGeom>
            <a:avLst/>
            <a:gdLst/>
            <a:ahLst/>
            <a:cxnLst/>
            <a:rect r="r" b="b" t="t" l="l"/>
            <a:pathLst>
              <a:path h="3875888" w="5410503">
                <a:moveTo>
                  <a:pt x="0" y="0"/>
                </a:moveTo>
                <a:lnTo>
                  <a:pt x="5410503" y="0"/>
                </a:lnTo>
                <a:lnTo>
                  <a:pt x="5410503" y="3875888"/>
                </a:lnTo>
                <a:lnTo>
                  <a:pt x="0" y="387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8224556" y="2683025"/>
          <a:ext cx="3771900" cy="3771900"/>
        </p:xfrm>
        <a:graphic>
          <a:graphicData uri="http://schemas.openxmlformats.org/presentationml/2006/ole">
            <p:oleObj imgW="4521200" imgH="45212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461049" y="2103245"/>
            <a:ext cx="6763507" cy="179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8"/>
              </a:lnSpc>
            </a:pPr>
            <a:r>
              <a:rPr lang="en-US" sz="6899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Challenges &amp; Solutions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49026" y="1162050"/>
            <a:ext cx="7189948" cy="1000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sz="7499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Demo Video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98227" y="2369129"/>
            <a:ext cx="10691545" cy="6682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4699" y="6244826"/>
            <a:ext cx="717929" cy="724516"/>
          </a:xfrm>
          <a:custGeom>
            <a:avLst/>
            <a:gdLst/>
            <a:ahLst/>
            <a:cxnLst/>
            <a:rect r="r" b="b" t="t" l="l"/>
            <a:pathLst>
              <a:path h="724516" w="717929">
                <a:moveTo>
                  <a:pt x="0" y="0"/>
                </a:moveTo>
                <a:lnTo>
                  <a:pt x="717930" y="0"/>
                </a:lnTo>
                <a:lnTo>
                  <a:pt x="717930" y="724516"/>
                </a:lnTo>
                <a:lnTo>
                  <a:pt x="0" y="724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3902" y="3165327"/>
            <a:ext cx="6815398" cy="4287505"/>
          </a:xfrm>
          <a:custGeom>
            <a:avLst/>
            <a:gdLst/>
            <a:ahLst/>
            <a:cxnLst/>
            <a:rect r="r" b="b" t="t" l="l"/>
            <a:pathLst>
              <a:path h="4287505" w="6815398">
                <a:moveTo>
                  <a:pt x="0" y="0"/>
                </a:moveTo>
                <a:lnTo>
                  <a:pt x="6815398" y="0"/>
                </a:lnTo>
                <a:lnTo>
                  <a:pt x="6815398" y="4287505"/>
                </a:lnTo>
                <a:lnTo>
                  <a:pt x="0" y="4287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97799" y="2842763"/>
            <a:ext cx="7307152" cy="90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6"/>
              </a:lnSpc>
            </a:pPr>
            <a:r>
              <a:rPr lang="en-US" sz="6699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Future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97799" y="3939448"/>
            <a:ext cx="7612519" cy="290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Add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social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login (Google/Microsoft)</a:t>
            </a:r>
          </a:p>
          <a:p>
            <a:pPr algn="just" marL="518158" indent="-259079" lvl="1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Rating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trends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&amp; analytics dashboard</a:t>
            </a:r>
          </a:p>
          <a:p>
            <a:pPr algn="just" marL="518158" indent="-259079" lvl="1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Mobile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app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version</a:t>
            </a:r>
          </a:p>
          <a:p>
            <a:pPr algn="l" marL="518158" indent="-259079" lvl="1">
              <a:lnSpc>
                <a:spcPts val="5999"/>
              </a:lnSpc>
              <a:buFont typeface="Arial"/>
              <a:buChar char="•"/>
            </a:pP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Recommendation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engine for Courses/Professors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1521">
            <a:off x="11227096" y="2936483"/>
            <a:ext cx="5006522" cy="5374801"/>
          </a:xfrm>
          <a:custGeom>
            <a:avLst/>
            <a:gdLst/>
            <a:ahLst/>
            <a:cxnLst/>
            <a:rect r="r" b="b" t="t" l="l"/>
            <a:pathLst>
              <a:path h="5374801" w="5006522">
                <a:moveTo>
                  <a:pt x="0" y="0"/>
                </a:moveTo>
                <a:lnTo>
                  <a:pt x="5006522" y="0"/>
                </a:lnTo>
                <a:lnTo>
                  <a:pt x="5006522" y="5374801"/>
                </a:lnTo>
                <a:lnTo>
                  <a:pt x="0" y="5374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7799" y="2555402"/>
            <a:ext cx="6657603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9150" y="3791910"/>
            <a:ext cx="6434901" cy="409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551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Fully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deployed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integrated full-stack solution</a:t>
            </a:r>
          </a:p>
          <a:p>
            <a:pPr algn="l" marL="518158" indent="-259079" lvl="1">
              <a:lnSpc>
                <a:spcPts val="5519"/>
              </a:lnSpc>
              <a:buFont typeface="Arial"/>
              <a:buChar char="•"/>
            </a:pP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Secure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authentication + session management</a:t>
            </a:r>
          </a:p>
          <a:p>
            <a:pPr algn="l" marL="518158" indent="-259079" lvl="1">
              <a:lnSpc>
                <a:spcPts val="551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Scalable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cloud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deployment on Vercel</a:t>
            </a:r>
          </a:p>
          <a:p>
            <a:pPr algn="l" marL="518158" indent="-259079" lvl="1">
              <a:lnSpc>
                <a:spcPts val="551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Real, useful platform for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AUC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students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6529" y="5681516"/>
            <a:ext cx="6914943" cy="814121"/>
            <a:chOff x="0" y="0"/>
            <a:chExt cx="1821220" cy="214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1219" cy="214419"/>
            </a:xfrm>
            <a:custGeom>
              <a:avLst/>
              <a:gdLst/>
              <a:ahLst/>
              <a:cxnLst/>
              <a:rect r="r" b="b" t="t" l="l"/>
              <a:pathLst>
                <a:path h="214419" w="1821219">
                  <a:moveTo>
                    <a:pt x="31349" y="0"/>
                  </a:moveTo>
                  <a:lnTo>
                    <a:pt x="1789871" y="0"/>
                  </a:lnTo>
                  <a:cubicBezTo>
                    <a:pt x="1798185" y="0"/>
                    <a:pt x="1806159" y="3303"/>
                    <a:pt x="1812038" y="9182"/>
                  </a:cubicBezTo>
                  <a:cubicBezTo>
                    <a:pt x="1817917" y="15061"/>
                    <a:pt x="1821219" y="23034"/>
                    <a:pt x="1821219" y="31349"/>
                  </a:cubicBezTo>
                  <a:lnTo>
                    <a:pt x="1821219" y="183070"/>
                  </a:lnTo>
                  <a:cubicBezTo>
                    <a:pt x="1821219" y="200384"/>
                    <a:pt x="1807184" y="214419"/>
                    <a:pt x="1789871" y="214419"/>
                  </a:cubicBezTo>
                  <a:lnTo>
                    <a:pt x="31349" y="214419"/>
                  </a:lnTo>
                  <a:cubicBezTo>
                    <a:pt x="23034" y="214419"/>
                    <a:pt x="15061" y="211116"/>
                    <a:pt x="9182" y="205237"/>
                  </a:cubicBezTo>
                  <a:cubicBezTo>
                    <a:pt x="3303" y="199358"/>
                    <a:pt x="0" y="191384"/>
                    <a:pt x="0" y="183070"/>
                  </a:cubicBezTo>
                  <a:lnTo>
                    <a:pt x="0" y="31349"/>
                  </a:lnTo>
                  <a:cubicBezTo>
                    <a:pt x="0" y="14035"/>
                    <a:pt x="14035" y="0"/>
                    <a:pt x="31349" y="0"/>
                  </a:cubicBezTo>
                  <a:close/>
                </a:path>
              </a:pathLst>
            </a:custGeom>
            <a:solidFill>
              <a:srgbClr val="0C1D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21220" cy="262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69234" y="8449152"/>
            <a:ext cx="1052409" cy="263102"/>
          </a:xfrm>
          <a:custGeom>
            <a:avLst/>
            <a:gdLst/>
            <a:ahLst/>
            <a:cxnLst/>
            <a:rect r="r" b="b" t="t" l="l"/>
            <a:pathLst>
              <a:path h="263102" w="1052409">
                <a:moveTo>
                  <a:pt x="0" y="0"/>
                </a:moveTo>
                <a:lnTo>
                  <a:pt x="1052409" y="0"/>
                </a:lnTo>
                <a:lnTo>
                  <a:pt x="1052409" y="263102"/>
                </a:lnTo>
                <a:lnTo>
                  <a:pt x="0" y="26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4264" y="3653648"/>
            <a:ext cx="11619472" cy="160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</a:pPr>
            <a:r>
              <a:rPr lang="en-US" b="true" sz="1200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78371" y="5773299"/>
            <a:ext cx="5331258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b="true" sz="3299" spc="7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For your attention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1595" y="1470063"/>
            <a:ext cx="1052409" cy="263102"/>
          </a:xfrm>
          <a:custGeom>
            <a:avLst/>
            <a:gdLst/>
            <a:ahLst/>
            <a:cxnLst/>
            <a:rect r="r" b="b" t="t" l="l"/>
            <a:pathLst>
              <a:path h="263102" w="1052409">
                <a:moveTo>
                  <a:pt x="0" y="0"/>
                </a:moveTo>
                <a:lnTo>
                  <a:pt x="1052408" y="0"/>
                </a:lnTo>
                <a:lnTo>
                  <a:pt x="1052408" y="263102"/>
                </a:lnTo>
                <a:lnTo>
                  <a:pt x="0" y="26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6941" y="3103818"/>
            <a:ext cx="6947014" cy="4976588"/>
          </a:xfrm>
          <a:custGeom>
            <a:avLst/>
            <a:gdLst/>
            <a:ahLst/>
            <a:cxnLst/>
            <a:rect r="r" b="b" t="t" l="l"/>
            <a:pathLst>
              <a:path h="4976588" w="6947014">
                <a:moveTo>
                  <a:pt x="0" y="0"/>
                </a:moveTo>
                <a:lnTo>
                  <a:pt x="6947014" y="0"/>
                </a:lnTo>
                <a:lnTo>
                  <a:pt x="6947014" y="4976588"/>
                </a:lnTo>
                <a:lnTo>
                  <a:pt x="0" y="497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55575" y="2599271"/>
            <a:ext cx="6420939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55575" y="3660442"/>
            <a:ext cx="7776003" cy="547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What is </a:t>
            </a:r>
            <a:r>
              <a:rPr lang="en-US" sz="2199" b="true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ProfLens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AUC?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2199" b="true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full-stack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web application that enables students at the American University in Cairo to: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Discover and search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professors 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and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 courses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Submit and view detailed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ratings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reviews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Compare quality across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departments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semesters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Make informed academic decisions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Live hosted Website can be found  at: 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https://proflens-auc-frontend.vercel.app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40572" y="2570042"/>
            <a:ext cx="6832068" cy="5478077"/>
          </a:xfrm>
          <a:custGeom>
            <a:avLst/>
            <a:gdLst/>
            <a:ahLst/>
            <a:cxnLst/>
            <a:rect r="r" b="b" t="t" l="l"/>
            <a:pathLst>
              <a:path h="5478077" w="6832068">
                <a:moveTo>
                  <a:pt x="0" y="0"/>
                </a:moveTo>
                <a:lnTo>
                  <a:pt x="6832068" y="0"/>
                </a:lnTo>
                <a:lnTo>
                  <a:pt x="6832068" y="5478076"/>
                </a:lnTo>
                <a:lnTo>
                  <a:pt x="0" y="5478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45116" y="2154845"/>
            <a:ext cx="8782531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Motivation &amp; 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97799" y="4356228"/>
            <a:ext cx="7045634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AUC students need a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reliable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centralized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source of professor/course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feedback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Existing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review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systems are scattered or outdated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Goal: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Modern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responsive interface with real-time data, secure auth, and deployable cloud backend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4800" y="1832581"/>
            <a:ext cx="7627731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b="true" sz="650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KEY FEATURES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68066" y="3485515"/>
            <a:ext cx="6319087" cy="415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Secure Login &amp; AUC email validation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Browse professor profiles with ratings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Filter/sea</a:t>
            </a: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rch courses &amp; professors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69234" y="8449152"/>
            <a:ext cx="1052409" cy="263102"/>
          </a:xfrm>
          <a:custGeom>
            <a:avLst/>
            <a:gdLst/>
            <a:ahLst/>
            <a:cxnLst/>
            <a:rect r="r" b="b" t="t" l="l"/>
            <a:pathLst>
              <a:path h="263102" w="1052409">
                <a:moveTo>
                  <a:pt x="0" y="0"/>
                </a:moveTo>
                <a:lnTo>
                  <a:pt x="1052409" y="0"/>
                </a:lnTo>
                <a:lnTo>
                  <a:pt x="1052409" y="263102"/>
                </a:lnTo>
                <a:lnTo>
                  <a:pt x="0" y="26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82068" y="3485515"/>
            <a:ext cx="6319087" cy="344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Submit honest reviews (anonymous/attributed)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</a:t>
            </a: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elpful voting + reporting system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sea</a:t>
            </a:r>
            <a:r>
              <a:rPr lang="en-US" b="true" sz="2800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rch suggestions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88055" y="2147525"/>
            <a:ext cx="4368676" cy="5991949"/>
          </a:xfrm>
          <a:custGeom>
            <a:avLst/>
            <a:gdLst/>
            <a:ahLst/>
            <a:cxnLst/>
            <a:rect r="r" b="b" t="t" l="l"/>
            <a:pathLst>
              <a:path h="5991949" w="4368676">
                <a:moveTo>
                  <a:pt x="0" y="0"/>
                </a:moveTo>
                <a:lnTo>
                  <a:pt x="4368675" y="0"/>
                </a:lnTo>
                <a:lnTo>
                  <a:pt x="4368675" y="5991950"/>
                </a:lnTo>
                <a:lnTo>
                  <a:pt x="0" y="599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71171" y="2059276"/>
            <a:ext cx="9788256" cy="176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6"/>
              </a:lnSpc>
            </a:pPr>
            <a:r>
              <a:rPr lang="en-US" sz="6699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User Authentication &amp; Sessions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1171" y="4051334"/>
            <a:ext cx="8341478" cy="293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7567" indent="-258784" lvl="1">
              <a:lnSpc>
                <a:spcPts val="4794"/>
              </a:lnSpc>
              <a:buFont typeface="Arial"/>
              <a:buChar char="•"/>
            </a:pPr>
            <a:r>
              <a:rPr lang="en-US" b="true" sz="2397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JWT</a:t>
            </a:r>
            <a:r>
              <a:rPr lang="en-US" sz="2397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-based authentication for secure sessions</a:t>
            </a:r>
          </a:p>
          <a:p>
            <a:pPr algn="just" marL="517567" indent="-258784" lvl="1">
              <a:lnSpc>
                <a:spcPts val="4794"/>
              </a:lnSpc>
              <a:buFont typeface="Arial"/>
              <a:buChar char="•"/>
            </a:pPr>
            <a:r>
              <a:rPr lang="en-US" sz="2397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2397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AUC-email </a:t>
            </a:r>
            <a:r>
              <a:rPr lang="en-US" sz="2397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restriction (e.g., @aucegypt.edu)</a:t>
            </a:r>
          </a:p>
          <a:p>
            <a:pPr algn="just" marL="517567" indent="-258784" lvl="1">
              <a:lnSpc>
                <a:spcPts val="4794"/>
              </a:lnSpc>
              <a:buFont typeface="Arial"/>
              <a:buChar char="•"/>
            </a:pPr>
            <a:r>
              <a:rPr lang="en-US" sz="2397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Persistent </a:t>
            </a:r>
            <a:r>
              <a:rPr lang="en-US" b="true" sz="2397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session</a:t>
            </a:r>
            <a:r>
              <a:rPr lang="en-US" sz="2397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state via </a:t>
            </a:r>
            <a:r>
              <a:rPr lang="en-US" b="true" sz="2397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token</a:t>
            </a:r>
            <a:r>
              <a:rPr lang="en-US" sz="2397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storage</a:t>
            </a:r>
          </a:p>
          <a:p>
            <a:pPr algn="just" marL="517567" indent="-258784" lvl="1">
              <a:lnSpc>
                <a:spcPts val="4794"/>
              </a:lnSpc>
              <a:buFont typeface="Arial"/>
              <a:buChar char="•"/>
            </a:pPr>
            <a:r>
              <a:rPr lang="en-US" sz="2397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Protected </a:t>
            </a:r>
            <a:r>
              <a:rPr lang="en-US" b="true" sz="2397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routes</a:t>
            </a:r>
            <a:r>
              <a:rPr lang="en-US" sz="2397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for sensitive actions</a:t>
            </a:r>
          </a:p>
          <a:p>
            <a:pPr algn="just" marL="517567" indent="-258784" lvl="1">
              <a:lnSpc>
                <a:spcPts val="4794"/>
              </a:lnSpc>
              <a:buFont typeface="Arial"/>
              <a:buChar char="•"/>
            </a:pPr>
            <a:r>
              <a:rPr lang="en-US" sz="2397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2397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Role</a:t>
            </a:r>
            <a:r>
              <a:rPr lang="en-US" sz="2397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-based access (Admin &amp; Student)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17992" y="1483600"/>
            <a:ext cx="603385" cy="556622"/>
          </a:xfrm>
          <a:custGeom>
            <a:avLst/>
            <a:gdLst/>
            <a:ahLst/>
            <a:cxnLst/>
            <a:rect r="r" b="b" t="t" l="l"/>
            <a:pathLst>
              <a:path h="556622" w="603385">
                <a:moveTo>
                  <a:pt x="0" y="0"/>
                </a:moveTo>
                <a:lnTo>
                  <a:pt x="603385" y="0"/>
                </a:lnTo>
                <a:lnTo>
                  <a:pt x="603385" y="556622"/>
                </a:lnTo>
                <a:lnTo>
                  <a:pt x="0" y="55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17992" y="4230126"/>
            <a:ext cx="603385" cy="556622"/>
          </a:xfrm>
          <a:custGeom>
            <a:avLst/>
            <a:gdLst/>
            <a:ahLst/>
            <a:cxnLst/>
            <a:rect r="r" b="b" t="t" l="l"/>
            <a:pathLst>
              <a:path h="556622" w="603385">
                <a:moveTo>
                  <a:pt x="0" y="0"/>
                </a:moveTo>
                <a:lnTo>
                  <a:pt x="603385" y="0"/>
                </a:lnTo>
                <a:lnTo>
                  <a:pt x="603385" y="556622"/>
                </a:lnTo>
                <a:lnTo>
                  <a:pt x="0" y="55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17992" y="6744213"/>
            <a:ext cx="603385" cy="556622"/>
          </a:xfrm>
          <a:custGeom>
            <a:avLst/>
            <a:gdLst/>
            <a:ahLst/>
            <a:cxnLst/>
            <a:rect r="r" b="b" t="t" l="l"/>
            <a:pathLst>
              <a:path h="556622" w="603385">
                <a:moveTo>
                  <a:pt x="0" y="0"/>
                </a:moveTo>
                <a:lnTo>
                  <a:pt x="603385" y="0"/>
                </a:lnTo>
                <a:lnTo>
                  <a:pt x="603385" y="556622"/>
                </a:lnTo>
                <a:lnTo>
                  <a:pt x="0" y="55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7799" y="4395383"/>
            <a:ext cx="5084227" cy="3864013"/>
          </a:xfrm>
          <a:custGeom>
            <a:avLst/>
            <a:gdLst/>
            <a:ahLst/>
            <a:cxnLst/>
            <a:rect r="r" b="b" t="t" l="l"/>
            <a:pathLst>
              <a:path h="3864013" w="5084227">
                <a:moveTo>
                  <a:pt x="0" y="0"/>
                </a:moveTo>
                <a:lnTo>
                  <a:pt x="5084228" y="0"/>
                </a:lnTo>
                <a:lnTo>
                  <a:pt x="5084228" y="3864013"/>
                </a:lnTo>
                <a:lnTo>
                  <a:pt x="0" y="3864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7799" y="1885736"/>
            <a:ext cx="6100847" cy="179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8"/>
              </a:lnSpc>
            </a:pPr>
            <a:r>
              <a:rPr lang="en-US" sz="6899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Architecture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65755" y="1956040"/>
            <a:ext cx="6684169" cy="1737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React 18, Tailwind CSS, Axios</a:t>
            </a:r>
          </a:p>
          <a:p>
            <a:pPr algn="just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Context API for auth state</a:t>
            </a:r>
          </a:p>
          <a:p>
            <a:pPr algn="just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Protected routes &amp; error boundary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5755" y="4605773"/>
            <a:ext cx="6684169" cy="1737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REST API with secure endpoints</a:t>
            </a:r>
          </a:p>
          <a:p>
            <a:pPr algn="just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JWT auth, input validation, CORS</a:t>
            </a:r>
          </a:p>
          <a:p>
            <a:pPr algn="just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MongoDB + Mongoose ODM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5755" y="7196832"/>
            <a:ext cx="6684169" cy="1737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Vercel (Frontend + backend as serverless functions)</a:t>
            </a:r>
          </a:p>
          <a:p>
            <a:pPr algn="just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MongoDB Atlas for database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5755" y="1540750"/>
            <a:ext cx="668416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3000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Frontend (React)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65755" y="4247633"/>
            <a:ext cx="6684169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3000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Backend (Node/Express)</a:t>
            </a:r>
          </a:p>
          <a:p>
            <a:pPr algn="l">
              <a:lnSpc>
                <a:spcPts val="303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165755" y="6781542"/>
            <a:ext cx="668416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3000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Cloud Hosting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4699" y="6244826"/>
            <a:ext cx="717929" cy="724516"/>
          </a:xfrm>
          <a:custGeom>
            <a:avLst/>
            <a:gdLst/>
            <a:ahLst/>
            <a:cxnLst/>
            <a:rect r="r" b="b" t="t" l="l"/>
            <a:pathLst>
              <a:path h="724516" w="717929">
                <a:moveTo>
                  <a:pt x="0" y="0"/>
                </a:moveTo>
                <a:lnTo>
                  <a:pt x="717930" y="0"/>
                </a:lnTo>
                <a:lnTo>
                  <a:pt x="717930" y="724516"/>
                </a:lnTo>
                <a:lnTo>
                  <a:pt x="0" y="724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3902" y="3165327"/>
            <a:ext cx="6815398" cy="4287505"/>
          </a:xfrm>
          <a:custGeom>
            <a:avLst/>
            <a:gdLst/>
            <a:ahLst/>
            <a:cxnLst/>
            <a:rect r="r" b="b" t="t" l="l"/>
            <a:pathLst>
              <a:path h="4287505" w="6815398">
                <a:moveTo>
                  <a:pt x="0" y="0"/>
                </a:moveTo>
                <a:lnTo>
                  <a:pt x="6815398" y="0"/>
                </a:lnTo>
                <a:lnTo>
                  <a:pt x="6815398" y="4287505"/>
                </a:lnTo>
                <a:lnTo>
                  <a:pt x="0" y="4287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97799" y="1867044"/>
            <a:ext cx="7307152" cy="261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6"/>
              </a:lnSpc>
            </a:pPr>
            <a:r>
              <a:rPr lang="en-US" sz="6699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Frontend &amp; Backend Integration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97799" y="4602742"/>
            <a:ext cx="7307152" cy="436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Axios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with interceptors attaches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JWT tokens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Context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API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manages auth across routes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Live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data replacing mock UI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Seamless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CRUD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interactions between client and backend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Error handling across UI and API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Dynamic </a:t>
            </a:r>
            <a:r>
              <a:rPr lang="en-US" b="true" sz="21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state</a:t>
            </a: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updates after actions (e.g., review submission)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09945" y="1028700"/>
            <a:ext cx="5476425" cy="8229600"/>
          </a:xfrm>
          <a:custGeom>
            <a:avLst/>
            <a:gdLst/>
            <a:ahLst/>
            <a:cxnLst/>
            <a:rect r="r" b="b" t="t" l="l"/>
            <a:pathLst>
              <a:path h="8229600" w="5476425">
                <a:moveTo>
                  <a:pt x="0" y="0"/>
                </a:moveTo>
                <a:lnTo>
                  <a:pt x="5476425" y="0"/>
                </a:lnTo>
                <a:lnTo>
                  <a:pt x="54764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45116" y="2569182"/>
            <a:ext cx="8782531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Tech Stack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7799" y="3689124"/>
            <a:ext cx="7045634" cy="49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sz="2199" b="true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Frontend: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React 18, React Router, TailwindCSS, Axios</a:t>
            </a:r>
          </a:p>
          <a:p>
            <a:pPr algn="just">
              <a:lnSpc>
                <a:spcPts val="4399"/>
              </a:lnSpc>
            </a:pPr>
            <a:r>
              <a:rPr lang="en-US" sz="2199" b="true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Backend: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Node.js, Express, MongoDB, Mongoose, bcryptjs, JWT</a:t>
            </a:r>
          </a:p>
          <a:p>
            <a:pPr algn="just">
              <a:lnSpc>
                <a:spcPts val="4399"/>
              </a:lnSpc>
            </a:pPr>
            <a:r>
              <a:rPr lang="en-US" sz="2199" b="true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Deployment &amp; Tools: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Vercel (serverless deployment)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MongoDB Atlas</a:t>
            </a:r>
          </a:p>
          <a:p>
            <a:pPr algn="just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GitHub repository &amp; CI/CD workflows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89793"/>
            <a:ext cx="2781676" cy="677813"/>
          </a:xfrm>
          <a:custGeom>
            <a:avLst/>
            <a:gdLst/>
            <a:ahLst/>
            <a:cxnLst/>
            <a:rect r="r" b="b" t="t" l="l"/>
            <a:pathLst>
              <a:path h="677813" w="2781676">
                <a:moveTo>
                  <a:pt x="0" y="0"/>
                </a:moveTo>
                <a:lnTo>
                  <a:pt x="2781676" y="0"/>
                </a:lnTo>
                <a:lnTo>
                  <a:pt x="2781676" y="677814"/>
                </a:lnTo>
                <a:lnTo>
                  <a:pt x="0" y="677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9124" y="3397184"/>
            <a:ext cx="5242141" cy="4963414"/>
          </a:xfrm>
          <a:custGeom>
            <a:avLst/>
            <a:gdLst/>
            <a:ahLst/>
            <a:cxnLst/>
            <a:rect r="r" b="b" t="t" l="l"/>
            <a:pathLst>
              <a:path h="4963414" w="5242141">
                <a:moveTo>
                  <a:pt x="0" y="0"/>
                </a:moveTo>
                <a:lnTo>
                  <a:pt x="5242141" y="0"/>
                </a:lnTo>
                <a:lnTo>
                  <a:pt x="5242141" y="4963415"/>
                </a:lnTo>
                <a:lnTo>
                  <a:pt x="0" y="496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4647" y="2103245"/>
            <a:ext cx="6763507" cy="91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8"/>
              </a:lnSpc>
            </a:pPr>
            <a:r>
              <a:rPr lang="en-US" sz="6899" b="true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8446" y="3471855"/>
            <a:ext cx="6471793" cy="413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Easy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Git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integration &amp; CI/CD</a:t>
            </a:r>
          </a:p>
          <a:p>
            <a:pPr algn="l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Supports </a:t>
            </a: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serverless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backend functions</a:t>
            </a:r>
          </a:p>
          <a:p>
            <a:pPr algn="l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b="true" sz="23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Fast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global content delivery</a:t>
            </a:r>
          </a:p>
          <a:p>
            <a:pPr algn="l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Auto HTTPS and previews with each push</a:t>
            </a:r>
          </a:p>
          <a:p>
            <a:pPr algn="l">
              <a:lnSpc>
                <a:spcPts val="4799"/>
              </a:lnSpc>
            </a:pPr>
            <a:r>
              <a:rPr lang="en-US" sz="2399" b="true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Status</a:t>
            </a: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: Frontend and backend live and accessible</a:t>
            </a:r>
          </a:p>
          <a:p>
            <a:pPr algn="l">
              <a:lnSpc>
                <a:spcPts val="47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928446" y="2557968"/>
            <a:ext cx="5793359" cy="83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3199" b="true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Cloud Hosting Choice: Vercel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DAG7QwnvdNY</dc:identifier>
  <dcterms:modified xsi:type="dcterms:W3CDTF">2011-08-01T06:04:30Z</dcterms:modified>
  <cp:revision>1</cp:revision>
  <dc:title>Blue and White Modern Illustrative Thesis Defense Presentation</dc:title>
</cp:coreProperties>
</file>